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98" r:id="rId2"/>
    <p:sldId id="302" r:id="rId3"/>
    <p:sldId id="316" r:id="rId4"/>
    <p:sldId id="317" r:id="rId5"/>
    <p:sldId id="257" r:id="rId6"/>
    <p:sldId id="258" r:id="rId7"/>
    <p:sldId id="297" r:id="rId8"/>
    <p:sldId id="259" r:id="rId9"/>
    <p:sldId id="303" r:id="rId10"/>
    <p:sldId id="300" r:id="rId11"/>
    <p:sldId id="309" r:id="rId12"/>
    <p:sldId id="283" r:id="rId13"/>
    <p:sldId id="273" r:id="rId14"/>
    <p:sldId id="264" r:id="rId15"/>
    <p:sldId id="306" r:id="rId16"/>
    <p:sldId id="307" r:id="rId17"/>
    <p:sldId id="262" r:id="rId18"/>
    <p:sldId id="301" r:id="rId19"/>
    <p:sldId id="308" r:id="rId20"/>
    <p:sldId id="313" r:id="rId21"/>
    <p:sldId id="271" r:id="rId22"/>
    <p:sldId id="284" r:id="rId23"/>
    <p:sldId id="299" r:id="rId24"/>
    <p:sldId id="305" r:id="rId25"/>
    <p:sldId id="315" r:id="rId26"/>
    <p:sldId id="275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Bianchi Barata Ribeiro" initials="MBBR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76121" autoAdjust="0"/>
  </p:normalViewPr>
  <p:slideViewPr>
    <p:cSldViewPr snapToGrid="0">
      <p:cViewPr varScale="1">
        <p:scale>
          <a:sx n="67" d="100"/>
          <a:sy n="67" d="100"/>
        </p:scale>
        <p:origin x="1166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94B5-C063-4EA8-B7F8-E2F66115C32C}" type="datetimeFigureOut">
              <a:rPr lang="pt-BR" smtClean="0"/>
              <a:t>14/08/2019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4313E-1F25-4044-B6BC-15070B80476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4175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52C77-73FE-4EBC-B761-107037722079}" type="datetimeFigureOut">
              <a:rPr lang="pt-BR" smtClean="0"/>
              <a:t>14/08/2019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EBC57-AE79-4352-9123-2BDB3DD34D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03799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4621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 err="1" smtClean="0"/>
              <a:t>processamento</a:t>
            </a:r>
            <a:r>
              <a:rPr lang="en-US" dirty="0" smtClean="0"/>
              <a:t> de </a:t>
            </a:r>
            <a:r>
              <a:rPr lang="en-US" dirty="0" err="1" smtClean="0"/>
              <a:t>linguagem</a:t>
            </a:r>
            <a:r>
              <a:rPr lang="en-US" dirty="0" smtClean="0"/>
              <a:t> natural, o LDA é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modelo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estatístico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permite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categorizar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observações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dados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grupos</a:t>
            </a:r>
            <a:r>
              <a:rPr lang="en-US" baseline="0" dirty="0" smtClean="0"/>
              <a:t>/clusters de </a:t>
            </a:r>
            <a:r>
              <a:rPr lang="en-US" baseline="0" dirty="0" err="1" smtClean="0"/>
              <a:t>acordo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seu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grau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similaridade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Cabe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especialista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analisar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grupos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construídos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método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modo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identificar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respectivo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tema</a:t>
            </a:r>
            <a:r>
              <a:rPr lang="en-US" baseline="0" dirty="0" smtClean="0"/>
              <a:t>. </a:t>
            </a:r>
          </a:p>
          <a:p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desenvolvido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David </a:t>
            </a:r>
            <a:r>
              <a:rPr lang="en-US" dirty="0" err="1" smtClean="0"/>
              <a:t>Blei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2003, com </a:t>
            </a:r>
            <a:r>
              <a:rPr lang="en-US" dirty="0" err="1" smtClean="0"/>
              <a:t>colaboração</a:t>
            </a:r>
            <a:r>
              <a:rPr lang="en-US" dirty="0" smtClean="0"/>
              <a:t> de outros </a:t>
            </a:r>
            <a:r>
              <a:rPr lang="en-US" dirty="0" err="1" smtClean="0"/>
              <a:t>autores</a:t>
            </a:r>
            <a:r>
              <a:rPr lang="en-US" dirty="0" smtClean="0"/>
              <a:t>, </a:t>
            </a:r>
            <a:r>
              <a:rPr lang="en-US" dirty="0" err="1" smtClean="0"/>
              <a:t>tal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: Andrew Ng.</a:t>
            </a:r>
          </a:p>
          <a:p>
            <a:endParaRPr lang="en-US" dirty="0" smtClean="0"/>
          </a:p>
          <a:p>
            <a:r>
              <a:rPr lang="en-US" dirty="0" smtClean="0"/>
              <a:t>O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tópicos</a:t>
            </a:r>
            <a:r>
              <a:rPr lang="en-US" dirty="0" smtClean="0"/>
              <a:t> </a:t>
            </a:r>
            <a:r>
              <a:rPr lang="en-US" dirty="0" err="1" smtClean="0"/>
              <a:t>afeta</a:t>
            </a:r>
            <a:r>
              <a:rPr lang="en-US" dirty="0" smtClean="0"/>
              <a:t> o </a:t>
            </a:r>
            <a:r>
              <a:rPr lang="en-US" dirty="0" err="1" smtClean="0"/>
              <a:t>resultado</a:t>
            </a:r>
            <a:r>
              <a:rPr lang="en-US" dirty="0" smtClean="0"/>
              <a:t>: </a:t>
            </a:r>
            <a:r>
              <a:rPr lang="en-US" dirty="0" err="1" smtClean="0"/>
              <a:t>poucos</a:t>
            </a:r>
            <a:r>
              <a:rPr lang="en-US" dirty="0" smtClean="0"/>
              <a:t> </a:t>
            </a:r>
            <a:r>
              <a:rPr lang="en-US" dirty="0" err="1" smtClean="0"/>
              <a:t>tópicos</a:t>
            </a:r>
            <a:r>
              <a:rPr lang="en-US" dirty="0" smtClean="0"/>
              <a:t> </a:t>
            </a:r>
            <a:r>
              <a:rPr lang="en-US" dirty="0" err="1" smtClean="0"/>
              <a:t>implicam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tópicos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dirty="0" smtClean="0"/>
              <a:t> </a:t>
            </a:r>
            <a:r>
              <a:rPr lang="en-US" dirty="0" err="1" smtClean="0"/>
              <a:t>genéricos</a:t>
            </a:r>
            <a:r>
              <a:rPr lang="en-US" dirty="0" smtClean="0"/>
              <a:t>. </a:t>
            </a:r>
            <a:r>
              <a:rPr lang="en-US" dirty="0" err="1" smtClean="0"/>
              <a:t>Muitos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tópicos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implicam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tópicos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detalhados</a:t>
            </a:r>
            <a:r>
              <a:rPr lang="en-US" baseline="0" dirty="0" smtClean="0"/>
              <a:t>, no </a:t>
            </a:r>
            <a:r>
              <a:rPr lang="en-US" baseline="0" dirty="0" err="1" smtClean="0"/>
              <a:t>entanto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isso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aumenta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tópicos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duplicados</a:t>
            </a:r>
            <a:r>
              <a:rPr lang="en-US" baseline="0" dirty="0" smtClean="0"/>
              <a:t>.</a:t>
            </a:r>
            <a:endParaRPr lang="en-US" dirty="0"/>
          </a:p>
          <a:p>
            <a:r>
              <a:rPr lang="en-US" dirty="0" err="1" smtClean="0"/>
              <a:t>Deixar</a:t>
            </a:r>
            <a:r>
              <a:rPr lang="en-US" dirty="0" smtClean="0"/>
              <a:t> </a:t>
            </a:r>
            <a:r>
              <a:rPr lang="en-US" dirty="0" err="1" smtClean="0"/>
              <a:t>exemplo</a:t>
            </a:r>
            <a:r>
              <a:rPr lang="en-US" dirty="0" smtClean="0"/>
              <a:t> </a:t>
            </a:r>
            <a:r>
              <a:rPr lang="en-US" dirty="0" err="1" smtClean="0"/>
              <a:t>aberto</a:t>
            </a:r>
            <a:r>
              <a:rPr lang="en-US" dirty="0" smtClean="0"/>
              <a:t> no chrome.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08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14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</a:t>
            </a:r>
            <a:r>
              <a:rPr lang="pt-BR" baseline="0" dirty="0" smtClean="0"/>
              <a:t> de recursos limitados: tempo, capacidade computacional, mão-de-obra.</a:t>
            </a:r>
          </a:p>
          <a:p>
            <a:r>
              <a:rPr lang="pt-BR" baseline="0" dirty="0" smtClean="0"/>
              <a:t>https://datascienceplus.com/evaluation-of-topic-modeling-topic-coherence/</a:t>
            </a:r>
          </a:p>
        </p:txBody>
      </p:sp>
    </p:spTree>
    <p:extLst>
      <p:ext uri="{BB962C8B-B14F-4D97-AF65-F5344CB8AC3E}">
        <p14:creationId xmlns:p14="http://schemas.microsoft.com/office/powerpoint/2010/main" val="602206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Palavras</a:t>
            </a:r>
            <a:r>
              <a:rPr lang="pt-BR" baseline="0" dirty="0" smtClean="0"/>
              <a:t> é uma ferramenta de PLN (NLP) criada por </a:t>
            </a:r>
            <a:r>
              <a:rPr lang="pt-BR" dirty="0" err="1" smtClean="0"/>
              <a:t>Eckhard</a:t>
            </a:r>
            <a:r>
              <a:rPr lang="pt-BR" dirty="0" smtClean="0"/>
              <a:t> </a:t>
            </a:r>
            <a:r>
              <a:rPr lang="pt-BR" dirty="0" err="1" smtClean="0"/>
              <a:t>Bick</a:t>
            </a:r>
            <a:r>
              <a:rPr lang="pt-BR" dirty="0" smtClean="0"/>
              <a:t>.</a:t>
            </a:r>
          </a:p>
          <a:p>
            <a:r>
              <a:rPr lang="pt-BR" dirty="0" smtClean="0"/>
              <a:t>Haveria muita perda de informação ao usar a alternativa de traduzir, pois já há perda na fase de OCR.</a:t>
            </a:r>
          </a:p>
          <a:p>
            <a:r>
              <a:rPr lang="pt-BR" dirty="0" smtClean="0"/>
              <a:t>Mencionar os nomes duplicados</a:t>
            </a:r>
            <a:r>
              <a:rPr lang="pt-BR" baseline="0" dirty="0" smtClean="0"/>
              <a:t> e a necessidade de fazer análise exploratória para analisar os nomes.</a:t>
            </a:r>
          </a:p>
          <a:p>
            <a:r>
              <a:rPr lang="pt-BR" baseline="0" dirty="0" smtClean="0"/>
              <a:t>Falar de entidade ativa e entidade passiva.</a:t>
            </a:r>
          </a:p>
          <a:p>
            <a:endParaRPr lang="pt-BR" baseline="0" dirty="0" smtClean="0"/>
          </a:p>
          <a:p>
            <a:r>
              <a:rPr lang="pt-BR" baseline="0" dirty="0" smtClean="0"/>
              <a:t>Mostrar o </a:t>
            </a:r>
            <a:r>
              <a:rPr lang="pt-BR" baseline="0" dirty="0" err="1" smtClean="0"/>
              <a:t>dataframe</a:t>
            </a:r>
            <a:r>
              <a:rPr lang="pt-BR" baseline="0" dirty="0" smtClean="0"/>
              <a:t> no código. Falar sobre a maior tolerância a Falsos Positivos para nomes de alta relevância.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3499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Esse</a:t>
            </a:r>
            <a:r>
              <a:rPr lang="pt-BR" baseline="0" dirty="0" smtClean="0"/>
              <a:t> e</a:t>
            </a:r>
            <a:r>
              <a:rPr lang="pt-BR" dirty="0" smtClean="0"/>
              <a:t>xemplo mostra 2 tipos</a:t>
            </a:r>
            <a:r>
              <a:rPr lang="pt-BR" baseline="0" dirty="0" smtClean="0"/>
              <a:t> de entidades: pessoas e locais que referenciam pessoas (mas são semanticamente locais).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9894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0583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133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Visamos disponibilizar de modo mais</a:t>
            </a:r>
            <a:r>
              <a:rPr lang="pt-BR" baseline="0" dirty="0" smtClean="0"/>
              <a:t> global as ferramentas</a:t>
            </a:r>
          </a:p>
          <a:p>
            <a:r>
              <a:rPr lang="pt-BR" baseline="0" dirty="0" smtClean="0"/>
              <a:t>FALAR das ferramentas.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7315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0288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3700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Digitalização foi feita antes da minha chegada ao projeto. Foi contratada uma</a:t>
            </a:r>
            <a:r>
              <a:rPr lang="pt-BR" baseline="0" dirty="0" smtClean="0"/>
              <a:t> empresa para digitalizar e organizar as imagens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90151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7275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Análise exploratória de dados para identificar padrões.</a:t>
            </a:r>
          </a:p>
          <a:p>
            <a:endParaRPr lang="pt-BR" dirty="0" smtClean="0"/>
          </a:p>
          <a:p>
            <a:r>
              <a:rPr lang="pt-BR" dirty="0" smtClean="0"/>
              <a:t>O que é expressão regular: é uma representação de padrões em um corpo de texto, que permite localizar ou modificar caracteres ou palavras específicas de </a:t>
            </a:r>
            <a:r>
              <a:rPr lang="pt-BR" smtClean="0"/>
              <a:t>forma mais dinâmica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098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mostra o processo de transformação de um texto original</a:t>
            </a:r>
            <a:r>
              <a:rPr lang="pt-BR" baseline="0" dirty="0" smtClean="0"/>
              <a:t> digitalizado (imagem esquerda) em texto codificado (imagem superior direita). Note nos trechos circulados em vermelho que há termos não-dicionarizados, por causa de erro no processo de OCR ou até mesmo no texto original. O computador entende cada círculo como uma palavra, o que deve ser corrigido no processo de limpeza (imagem inferior direita).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4328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  <a:ln w="76200" cmpd="sng">
            <a:noFill/>
          </a:ln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Bitter" panose="02000000000000000000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ln w="76200" cmpd="sng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A7E48-E1C7-4B3C-9061-D6BF2537B2DB}" type="datetime1">
              <a:rPr lang="pt-BR" smtClean="0"/>
              <a:t>14/08/2019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005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15EB-FF13-42ED-AAE4-5A3F71CDEF74}" type="datetime1">
              <a:rPr lang="pt-BR" smtClean="0"/>
              <a:t>14/08/2019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409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187A-9015-4F9D-850A-7174A83F63FD}" type="datetime1">
              <a:rPr lang="pt-BR" smtClean="0"/>
              <a:t>14/08/2019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99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  <a:ln w="76200" cap="flat" cmpd="sng">
            <a:noFill/>
            <a:round/>
          </a:ln>
        </p:spPr>
        <p:txBody>
          <a:bodyPr>
            <a:noAutofit/>
          </a:bodyPr>
          <a:lstStyle>
            <a:lvl1pPr algn="ctr">
              <a:defRPr sz="6000" b="1">
                <a:solidFill>
                  <a:schemeClr val="tx1">
                    <a:lumMod val="75000"/>
                    <a:lumOff val="25000"/>
                  </a:schemeClr>
                </a:solidFill>
                <a:latin typeface="Bitter" panose="02000000000000000000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ln w="76200" cmpd="sng">
            <a:noFill/>
          </a:ln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2CD8E-2022-495E-8721-47E68D017B45}" type="datetime1">
              <a:rPr lang="pt-BR" smtClean="0"/>
              <a:t>14/08/2019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207151" y="6408107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aseline="0" dirty="0" smtClean="0">
                <a:solidFill>
                  <a:schemeClr val="bg1">
                    <a:lumMod val="50000"/>
                  </a:schemeClr>
                </a:solidFill>
              </a:rPr>
              <a:t>/ 28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976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Bitter" panose="02000000000000000000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3089-CE05-4BE6-88F6-886CC9564002}" type="datetime1">
              <a:rPr lang="pt-BR" smtClean="0"/>
              <a:t>14/08/2019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203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09F25-8172-48D4-91B8-B3E1E781489B}" type="datetime1">
              <a:rPr lang="pt-BR" smtClean="0"/>
              <a:t>14/08/2019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7308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63ABF-FF12-4F5F-84DE-179D330B417B}" type="datetime1">
              <a:rPr lang="pt-BR" smtClean="0"/>
              <a:t>14/08/2019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379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2F85-BCAA-4B03-BD37-6F550D1F87BC}" type="datetime1">
              <a:rPr lang="pt-BR" smtClean="0"/>
              <a:t>14/08/2019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3304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CD35-9F7B-46E3-B2F8-39924B7E3F52}" type="datetime1">
              <a:rPr lang="pt-BR" smtClean="0"/>
              <a:t>14/08/2019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07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0BC42-E3E1-4BAC-8BF1-D0D92B4102B7}" type="datetime1">
              <a:rPr lang="pt-BR" smtClean="0"/>
              <a:t>14/08/2019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166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0DA37-A6DF-4013-935E-F4F4E790ACFA}" type="datetime1">
              <a:rPr lang="pt-BR" smtClean="0"/>
              <a:t>14/08/2019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533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87A8F-94D9-42D4-B090-E0BEC9EE9ED3}" type="datetime1">
              <a:rPr lang="pt-BR" smtClean="0"/>
              <a:t>14/08/2019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7E56-845D-4A7A-953E-A42BF8583D65}" type="slidenum">
              <a:rPr lang="pt-BR" smtClean="0"/>
              <a:pPr/>
              <a:t>‹#›</a:t>
            </a:fld>
            <a:r>
              <a:rPr lang="pt-BR" dirty="0" smtClean="0"/>
              <a:t> de 22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7039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chemeClr val="tx1">
              <a:lumMod val="85000"/>
              <a:lumOff val="15000"/>
            </a:schemeClr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library/re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gex101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pyldavis_output_100topics_rs00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vn.aksw.org/papers/2015/WSDM_Topic_Evaluation/public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" TargetMode="External"/><Relationship Id="rId2" Type="http://schemas.openxmlformats.org/officeDocument/2006/relationships/hyperlink" Target="https://github.com/rsouza/text-learning-tools/blob/master/notebooks/tesseract_ocr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anskribus.eu/Transkribu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4478"/>
            <a:ext cx="12192000" cy="8064500"/>
          </a:xfrm>
          <a:prstGeom prst="rect">
            <a:avLst/>
          </a:prstGeom>
          <a:noFill/>
          <a:ln w="76200" cmpd="sng"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-293298"/>
            <a:ext cx="7966710" cy="7083319"/>
          </a:xfrm>
          <a:solidFill>
            <a:schemeClr val="tx1">
              <a:lumMod val="75000"/>
              <a:lumOff val="25000"/>
              <a:alpha val="78000"/>
            </a:schemeClr>
          </a:solidFill>
          <a:ln>
            <a:noFill/>
          </a:ln>
        </p:spPr>
        <p:txBody>
          <a:bodyPr anchor="t">
            <a:noAutofit/>
          </a:bodyPr>
          <a:lstStyle/>
          <a:p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pt-BR" sz="4000" dirty="0" smtClean="0"/>
              <a:t>Text data</a:t>
            </a:r>
            <a:r>
              <a:rPr lang="pt-BR" sz="3500" b="0" dirty="0" smtClean="0"/>
              <a:t/>
            </a:r>
            <a:br>
              <a:rPr lang="pt-BR" sz="3500" b="0" dirty="0" smtClean="0"/>
            </a:br>
            <a:r>
              <a:rPr lang="pt-BR" sz="2500" b="0" i="1" dirty="0" smtClean="0"/>
              <a:t>sobress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pt-BR" sz="4400" dirty="0"/>
              <a:t>•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2800" b="0" dirty="0" smtClean="0"/>
              <a:t>Hugo </a:t>
            </a:r>
            <a:r>
              <a:rPr lang="en-US" sz="2800" b="0" dirty="0" err="1" smtClean="0"/>
              <a:t>Barreto</a:t>
            </a:r>
            <a:r>
              <a:rPr lang="en-US" sz="2800" b="0" dirty="0" smtClean="0"/>
              <a:t/>
            </a:r>
            <a:br>
              <a:rPr lang="en-US" sz="2800" b="0" dirty="0" smtClean="0"/>
            </a:br>
            <a:r>
              <a:rPr lang="en-US" sz="2800" b="0" dirty="0" smtClean="0"/>
              <a:t>Marcelo B. </a:t>
            </a:r>
            <a:r>
              <a:rPr lang="en-US" sz="2800" b="0" dirty="0" err="1" smtClean="0"/>
              <a:t>Barata</a:t>
            </a:r>
            <a:r>
              <a:rPr lang="en-US" sz="2800" b="0" dirty="0" smtClean="0"/>
              <a:t> </a:t>
            </a:r>
            <a:r>
              <a:rPr lang="en-US" sz="2800" b="0" dirty="0"/>
              <a:t>Ribeiro </a:t>
            </a:r>
            <a:r>
              <a:rPr lang="en-US" sz="2800" b="0" dirty="0" smtClean="0"/>
              <a:t/>
            </a:r>
            <a:br>
              <a:rPr lang="en-US" sz="2800" b="0" dirty="0" smtClean="0"/>
            </a:br>
            <a:r>
              <a:rPr lang="pt-BR" sz="5400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pt-BR" sz="5400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pt-BR" sz="5400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91" y="4909786"/>
            <a:ext cx="49149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5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383" y="0"/>
            <a:ext cx="6065233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30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8189"/>
            <a:ext cx="4274820" cy="66998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11</a:t>
            </a:fld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0" y="-296733"/>
            <a:ext cx="5223510" cy="736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3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75" y="254000"/>
            <a:ext cx="9017356" cy="5973763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992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Limpeza de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dirty="0" smtClean="0"/>
              <a:t>Análise exploratória de dados: detecção de idiomas, percentual de sujeira.</a:t>
            </a:r>
          </a:p>
          <a:p>
            <a:pPr lvl="0"/>
            <a:r>
              <a:rPr lang="pt-BR" dirty="0" smtClean="0"/>
              <a:t>Formas de limpar dados:</a:t>
            </a:r>
          </a:p>
          <a:p>
            <a:pPr lvl="1"/>
            <a:r>
              <a:rPr lang="pt-BR" dirty="0" smtClean="0"/>
              <a:t>expressões </a:t>
            </a:r>
            <a:r>
              <a:rPr lang="pt-BR" dirty="0"/>
              <a:t>regulares (regex).</a:t>
            </a:r>
          </a:p>
          <a:p>
            <a:pPr lvl="2"/>
            <a:r>
              <a:rPr lang="pt-BR" dirty="0" smtClean="0">
                <a:hlinkClick r:id="rId3"/>
              </a:rPr>
              <a:t>docs.python.org/2/library/re.html</a:t>
            </a:r>
            <a:endParaRPr lang="pt-BR" dirty="0"/>
          </a:p>
          <a:p>
            <a:pPr lvl="2"/>
            <a:r>
              <a:rPr lang="pt-BR" dirty="0" smtClean="0">
                <a:hlinkClick r:id="rId4"/>
              </a:rPr>
              <a:t>Regex101</a:t>
            </a:r>
            <a:endParaRPr lang="pt-BR" dirty="0" smtClean="0"/>
          </a:p>
          <a:p>
            <a:pPr lvl="1"/>
            <a:r>
              <a:rPr lang="pt-BR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Soundex</a:t>
            </a:r>
          </a:p>
          <a:p>
            <a:pPr lvl="1"/>
            <a:r>
              <a:rPr lang="pt-BR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enchant</a:t>
            </a:r>
          </a:p>
          <a:p>
            <a:pPr lvl="1"/>
            <a:endParaRPr lang="pt-BR" dirty="0" smtClean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18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4254"/>
            <a:ext cx="4112344" cy="4351338"/>
          </a:xfrm>
        </p:spPr>
      </p:pic>
      <p:sp>
        <p:nvSpPr>
          <p:cNvPr id="7" name="CaixaDeTexto 6"/>
          <p:cNvSpPr txBox="1"/>
          <p:nvPr/>
        </p:nvSpPr>
        <p:spPr>
          <a:xfrm>
            <a:off x="1638092" y="394922"/>
            <a:ext cx="143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Texto original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080296" y="421544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OCR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894525" y="3448524"/>
            <a:ext cx="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Limpeza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Seta para a direita 12"/>
          <p:cNvSpPr/>
          <p:nvPr/>
        </p:nvSpPr>
        <p:spPr>
          <a:xfrm rot="5400000">
            <a:off x="8220500" y="3064336"/>
            <a:ext cx="305008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4861027" y="749617"/>
            <a:ext cx="7019822" cy="2320555"/>
          </a:xfrm>
          <a:prstGeom prst="rect">
            <a:avLst/>
          </a:prstGeom>
          <a:ln w="762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12" name="Seta para a direita 11"/>
          <p:cNvSpPr/>
          <p:nvPr/>
        </p:nvSpPr>
        <p:spPr>
          <a:xfrm>
            <a:off x="4510875" y="1680972"/>
            <a:ext cx="305008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027" y="3503000"/>
            <a:ext cx="7330973" cy="208773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027" y="467661"/>
            <a:ext cx="7330973" cy="25339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61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</a:t>
            </a:r>
            <a:r>
              <a:rPr lang="pt-BR" dirty="0" smtClean="0"/>
              <a:t>Tópicos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520" y="1825625"/>
            <a:ext cx="7844960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676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Modelagem de Tópicos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575" y="1757999"/>
            <a:ext cx="5775649" cy="4351338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16</a:t>
            </a:fld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205" y="2410192"/>
            <a:ext cx="2188950" cy="304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Modelagem de Tópicos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6903"/>
          </a:xfrm>
        </p:spPr>
        <p:txBody>
          <a:bodyPr>
            <a:normAutofit/>
          </a:bodyPr>
          <a:lstStyle/>
          <a:p>
            <a:r>
              <a:rPr lang="pt-BR" dirty="0" smtClean="0"/>
              <a:t>Para a </a:t>
            </a:r>
            <a:r>
              <a:rPr lang="pt-BR" dirty="0"/>
              <a:t>modelagem de </a:t>
            </a:r>
            <a:r>
              <a:rPr lang="pt-BR" dirty="0" smtClean="0"/>
              <a:t>tópicos, foi utilizado </a:t>
            </a:r>
            <a:r>
              <a:rPr lang="pt-BR" dirty="0"/>
              <a:t>o LDA (Latent Dirichlet Allocation), </a:t>
            </a:r>
            <a:r>
              <a:rPr lang="pt-BR" dirty="0" smtClean="0"/>
              <a:t>método criado por David Blei. </a:t>
            </a:r>
            <a:endParaRPr lang="pt-BR" dirty="0"/>
          </a:p>
          <a:p>
            <a:r>
              <a:rPr lang="pt-BR" dirty="0" smtClean="0"/>
              <a:t>Ferramentas utilizadas: gensim e pyLDAvis (ambos são pacotes do Python).</a:t>
            </a:r>
          </a:p>
          <a:p>
            <a:r>
              <a:rPr lang="pt-BR" dirty="0" smtClean="0"/>
              <a:t>Diversos testes com os parâmetros da modelagem, principalmente com o número de tópicos.</a:t>
            </a:r>
          </a:p>
          <a:p>
            <a:r>
              <a:rPr lang="pt-BR" dirty="0" smtClean="0"/>
              <a:t>Alternativas: HDP e LSI.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3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00" y="-11430"/>
            <a:ext cx="10882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8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Validação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Tivemos a colaboração de um especialista, que analisou 10 tópicos e 20 documentos com melhor score para cada um deles. </a:t>
            </a:r>
          </a:p>
          <a:p>
            <a:r>
              <a:rPr lang="pt-BR" dirty="0" smtClean="0"/>
              <a:t>Depois foi aplicado um índice de coesão, de acordo com o número de documentos que de fato abordavam o mesmo assunto.</a:t>
            </a:r>
          </a:p>
          <a:p>
            <a:r>
              <a:rPr lang="pt-BR" dirty="0" smtClean="0"/>
              <a:t>Alternativa: automatizar parte do processo. Ver, por exemplo, o paper </a:t>
            </a:r>
            <a:r>
              <a:rPr lang="pt-BR" dirty="0" smtClean="0">
                <a:hlinkClick r:id="rId3"/>
              </a:rPr>
              <a:t>“</a:t>
            </a:r>
            <a:r>
              <a:rPr lang="en-US" dirty="0">
                <a:hlinkClick r:id="rId3"/>
              </a:rPr>
              <a:t>Exploring the Space of Topic Coherence </a:t>
            </a:r>
            <a:r>
              <a:rPr lang="en-US" dirty="0" smtClean="0">
                <a:hlinkClick r:id="rId3"/>
              </a:rPr>
              <a:t>Measures”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800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Sumário da apresentação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 smtClean="0"/>
              <a:t>Projeto e objetivo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A coleção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Principais passos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Resultados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37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8044F8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3378" y="442594"/>
            <a:ext cx="11606355" cy="53181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234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Natural Language Processing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Extração de </a:t>
            </a:r>
            <a:r>
              <a:rPr lang="pt-BR" dirty="0" smtClean="0"/>
              <a:t>entidades</a:t>
            </a:r>
          </a:p>
          <a:p>
            <a:pPr lvl="1"/>
            <a:r>
              <a:rPr lang="pt-BR" dirty="0" smtClean="0"/>
              <a:t>Ferramenta </a:t>
            </a:r>
            <a:r>
              <a:rPr lang="pt-BR" dirty="0"/>
              <a:t>principal: palavras.</a:t>
            </a:r>
          </a:p>
          <a:p>
            <a:pPr lvl="2"/>
            <a:r>
              <a:rPr lang="pt-BR" dirty="0"/>
              <a:t>Ferramenta muito eficiente, mas textos “sujos” reduzem a precisão.</a:t>
            </a:r>
          </a:p>
          <a:p>
            <a:pPr lvl="2"/>
            <a:r>
              <a:rPr lang="pt-BR" dirty="0"/>
              <a:t>Necessidade de adotar diferentes estratégias de extração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432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22</a:t>
            </a:fld>
            <a:endParaRPr lang="pt-BR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80" y="204168"/>
            <a:ext cx="4617720" cy="6653832"/>
          </a:xfrm>
        </p:spPr>
      </p:pic>
    </p:spTree>
    <p:extLst>
      <p:ext uri="{BB962C8B-B14F-4D97-AF65-F5344CB8AC3E}">
        <p14:creationId xmlns:p14="http://schemas.microsoft.com/office/powerpoint/2010/main" val="60670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773866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10 </a:t>
            </a:r>
            <a:r>
              <a:rPr lang="pt-BR" dirty="0" smtClean="0"/>
              <a:t>tópicos validados (índice de coesão em parênteses)</a:t>
            </a:r>
            <a:endParaRPr lang="pt-BR" dirty="0"/>
          </a:p>
          <a:p>
            <a:pPr lvl="1"/>
            <a:r>
              <a:rPr lang="pt-BR" dirty="0"/>
              <a:t>Itaipu </a:t>
            </a:r>
            <a:r>
              <a:rPr lang="pt-BR" dirty="0" err="1"/>
              <a:t>plant</a:t>
            </a:r>
            <a:r>
              <a:rPr lang="pt-BR" dirty="0"/>
              <a:t> (100%)</a:t>
            </a:r>
          </a:p>
          <a:p>
            <a:pPr lvl="1"/>
            <a:r>
              <a:rPr lang="pt-BR" dirty="0"/>
              <a:t>Nuclear </a:t>
            </a:r>
            <a:r>
              <a:rPr lang="pt-BR" dirty="0" err="1"/>
              <a:t>Brazil</a:t>
            </a:r>
            <a:r>
              <a:rPr lang="pt-BR" dirty="0"/>
              <a:t> (97.50%)</a:t>
            </a:r>
          </a:p>
          <a:p>
            <a:pPr lvl="1"/>
            <a:r>
              <a:rPr lang="pt-BR" dirty="0" err="1"/>
              <a:t>Latin</a:t>
            </a:r>
            <a:r>
              <a:rPr lang="pt-BR" dirty="0"/>
              <a:t> </a:t>
            </a:r>
            <a:r>
              <a:rPr lang="pt-BR" dirty="0" err="1"/>
              <a:t>America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Caribbean</a:t>
            </a:r>
            <a:r>
              <a:rPr lang="pt-BR" dirty="0"/>
              <a:t> (95%)</a:t>
            </a:r>
          </a:p>
          <a:p>
            <a:pPr lvl="1"/>
            <a:r>
              <a:rPr lang="pt-BR" dirty="0" err="1"/>
              <a:t>International</a:t>
            </a:r>
            <a:r>
              <a:rPr lang="pt-BR" dirty="0"/>
              <a:t> </a:t>
            </a:r>
            <a:r>
              <a:rPr lang="pt-BR" dirty="0" err="1"/>
              <a:t>Economic</a:t>
            </a:r>
            <a:r>
              <a:rPr lang="pt-BR" dirty="0"/>
              <a:t> </a:t>
            </a:r>
            <a:r>
              <a:rPr lang="pt-BR" dirty="0" err="1"/>
              <a:t>Relations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Brazil</a:t>
            </a:r>
            <a:r>
              <a:rPr lang="pt-BR" dirty="0"/>
              <a:t> (95%)</a:t>
            </a:r>
          </a:p>
          <a:p>
            <a:pPr lvl="1"/>
            <a:r>
              <a:rPr lang="pt-BR" dirty="0" err="1"/>
              <a:t>International</a:t>
            </a:r>
            <a:r>
              <a:rPr lang="pt-BR" dirty="0"/>
              <a:t> </a:t>
            </a:r>
            <a:r>
              <a:rPr lang="pt-BR" dirty="0" err="1"/>
              <a:t>Cooperation</a:t>
            </a:r>
            <a:r>
              <a:rPr lang="pt-BR" dirty="0"/>
              <a:t> for </a:t>
            </a:r>
            <a:r>
              <a:rPr lang="pt-BR" dirty="0" err="1"/>
              <a:t>Development</a:t>
            </a:r>
            <a:r>
              <a:rPr lang="pt-BR" dirty="0"/>
              <a:t> (92.50%)</a:t>
            </a:r>
          </a:p>
          <a:p>
            <a:pPr lvl="1"/>
            <a:r>
              <a:rPr lang="pt-BR" dirty="0"/>
              <a:t>Geisel </a:t>
            </a:r>
            <a:r>
              <a:rPr lang="pt-BR" dirty="0" err="1"/>
              <a:t>foreign</a:t>
            </a:r>
            <a:r>
              <a:rPr lang="pt-BR" dirty="0"/>
              <a:t> </a:t>
            </a:r>
            <a:r>
              <a:rPr lang="pt-BR" dirty="0" err="1"/>
              <a:t>policy</a:t>
            </a:r>
            <a:r>
              <a:rPr lang="pt-BR" dirty="0"/>
              <a:t>: </a:t>
            </a:r>
            <a:r>
              <a:rPr lang="pt-BR" dirty="0" err="1"/>
              <a:t>ideas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action</a:t>
            </a:r>
            <a:r>
              <a:rPr lang="pt-BR" dirty="0"/>
              <a:t> (87.50%)</a:t>
            </a:r>
          </a:p>
          <a:p>
            <a:pPr lvl="1"/>
            <a:r>
              <a:rPr lang="pt-BR" dirty="0"/>
              <a:t>UN system (78%)</a:t>
            </a:r>
          </a:p>
          <a:p>
            <a:pPr lvl="1"/>
            <a:r>
              <a:rPr lang="pt-BR" dirty="0"/>
              <a:t>United </a:t>
            </a:r>
            <a:r>
              <a:rPr lang="pt-BR" dirty="0" err="1"/>
              <a:t>States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America</a:t>
            </a:r>
            <a:r>
              <a:rPr lang="pt-BR" dirty="0"/>
              <a:t> (78%)</a:t>
            </a:r>
          </a:p>
          <a:p>
            <a:pPr lvl="1"/>
            <a:r>
              <a:rPr lang="pt-BR" dirty="0" err="1"/>
              <a:t>Brazil</a:t>
            </a:r>
            <a:r>
              <a:rPr lang="pt-BR" dirty="0"/>
              <a:t>, </a:t>
            </a:r>
            <a:r>
              <a:rPr lang="pt-BR" dirty="0" err="1"/>
              <a:t>Africa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decolonization</a:t>
            </a:r>
            <a:r>
              <a:rPr lang="pt-BR" dirty="0"/>
              <a:t> (75%)</a:t>
            </a:r>
          </a:p>
          <a:p>
            <a:pPr lvl="1"/>
            <a:r>
              <a:rPr lang="pt-BR" dirty="0" err="1"/>
              <a:t>Brazilian</a:t>
            </a:r>
            <a:r>
              <a:rPr lang="pt-BR" dirty="0"/>
              <a:t> </a:t>
            </a:r>
            <a:r>
              <a:rPr lang="pt-BR" dirty="0" err="1"/>
              <a:t>government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investment</a:t>
            </a:r>
            <a:r>
              <a:rPr lang="pt-BR" dirty="0"/>
              <a:t> (73</a:t>
            </a:r>
            <a:r>
              <a:rPr lang="pt-BR" dirty="0" smtClean="0"/>
              <a:t>%)</a:t>
            </a:r>
          </a:p>
          <a:p>
            <a:r>
              <a:rPr lang="pt-BR" dirty="0" smtClean="0"/>
              <a:t>Extração de entidades</a:t>
            </a:r>
            <a:endParaRPr lang="pt-BR" dirty="0"/>
          </a:p>
          <a:p>
            <a:pPr lvl="1"/>
            <a:r>
              <a:rPr lang="pt-BR" dirty="0"/>
              <a:t>+</a:t>
            </a:r>
            <a:r>
              <a:rPr lang="pt-BR" dirty="0" smtClean="0"/>
              <a:t>49 mil entradas encontradas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34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Integração ao History-Lab</a:t>
            </a:r>
            <a:endParaRPr lang="en-US" dirty="0"/>
          </a:p>
        </p:txBody>
      </p:sp>
      <p:pic>
        <p:nvPicPr>
          <p:cNvPr id="5" name="560FC8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4050" y="1825625"/>
            <a:ext cx="8342313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502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51560"/>
          </a:xfrm>
        </p:spPr>
        <p:txBody>
          <a:bodyPr/>
          <a:lstStyle/>
          <a:p>
            <a:r>
              <a:rPr lang="pt-BR" dirty="0"/>
              <a:t>Visualização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590" y="1051561"/>
            <a:ext cx="7315200" cy="558914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374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8932" y="1206021"/>
            <a:ext cx="9144000" cy="985406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b="1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Obrigado</a:t>
            </a:r>
            <a:endParaRPr lang="pt-BR" b="1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8683" y="2512136"/>
            <a:ext cx="8384498" cy="382335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dirty="0" smtClean="0"/>
              <a:t>Hugo Barreto</a:t>
            </a:r>
          </a:p>
          <a:p>
            <a:endParaRPr lang="pt-BR" dirty="0" smtClean="0"/>
          </a:p>
          <a:p>
            <a:r>
              <a:rPr lang="pt-BR" dirty="0" smtClean="0"/>
              <a:t>•</a:t>
            </a:r>
            <a:endParaRPr lang="pt-BR" dirty="0"/>
          </a:p>
          <a:p>
            <a:r>
              <a:rPr lang="pt-BR" dirty="0" smtClean="0"/>
              <a:t>Marcelo </a:t>
            </a:r>
            <a:r>
              <a:rPr lang="pt-BR" dirty="0"/>
              <a:t>Barata Ribeiro </a:t>
            </a:r>
            <a:r>
              <a:rPr lang="pt-BR" dirty="0" smtClean="0"/>
              <a:t>marcelobbribeiro@gmail.com</a:t>
            </a:r>
          </a:p>
        </p:txBody>
      </p:sp>
    </p:spTree>
    <p:extLst>
      <p:ext uri="{BB962C8B-B14F-4D97-AF65-F5344CB8AC3E}">
        <p14:creationId xmlns:p14="http://schemas.microsoft.com/office/powerpoint/2010/main" val="133824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Stem</a:t>
            </a:r>
          </a:p>
          <a:p>
            <a:r>
              <a:rPr lang="pt-BR" dirty="0" smtClean="0"/>
              <a:t>Lemma</a:t>
            </a:r>
          </a:p>
          <a:p>
            <a:r>
              <a:rPr lang="pt-BR" dirty="0" smtClean="0"/>
              <a:t>Stopwords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4679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Modelos de similaridade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Cosseno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9450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O 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Trabalho conjunto entre CPDOC</a:t>
            </a:r>
            <a:r>
              <a:rPr lang="en-US" dirty="0"/>
              <a:t>/FGV</a:t>
            </a:r>
            <a:r>
              <a:rPr lang="pt-BR" dirty="0"/>
              <a:t> e EMAP/FGV</a:t>
            </a:r>
            <a:r>
              <a:rPr lang="pt-BR" dirty="0" smtClean="0"/>
              <a:t>.</a:t>
            </a:r>
          </a:p>
          <a:p>
            <a:pPr lvl="0"/>
            <a:r>
              <a:rPr lang="pt-BR" dirty="0" smtClean="0"/>
              <a:t>Mineração de dados com documentos históricos ligados à área de relações exteriores. </a:t>
            </a:r>
          </a:p>
          <a:p>
            <a:pPr lvl="0"/>
            <a:r>
              <a:rPr lang="pt-BR" dirty="0" smtClean="0"/>
              <a:t>Integração com o projeto History Lab, organizado pela Universidade Columbia.</a:t>
            </a:r>
          </a:p>
          <a:p>
            <a:pPr lvl="0"/>
            <a:r>
              <a:rPr lang="pt-BR" dirty="0" smtClean="0"/>
              <a:t>Acervos do History-Lab: </a:t>
            </a:r>
          </a:p>
          <a:p>
            <a:pPr lvl="1"/>
            <a:r>
              <a:rPr lang="pt-BR" dirty="0" smtClean="0"/>
              <a:t>CPDOC, </a:t>
            </a:r>
          </a:p>
          <a:p>
            <a:pPr lvl="1"/>
            <a:r>
              <a:rPr lang="en-US" dirty="0" smtClean="0"/>
              <a:t>Foreign </a:t>
            </a:r>
            <a:r>
              <a:rPr lang="en-US" dirty="0"/>
              <a:t>Relations of the United States (FRUS), </a:t>
            </a:r>
            <a:endParaRPr lang="en-US" dirty="0" smtClean="0"/>
          </a:p>
          <a:p>
            <a:pPr lvl="1"/>
            <a:r>
              <a:rPr lang="en-US" dirty="0" smtClean="0"/>
              <a:t>State </a:t>
            </a:r>
            <a:r>
              <a:rPr lang="en-US" dirty="0"/>
              <a:t>Department Central Foreign Policy Files, </a:t>
            </a:r>
            <a:endParaRPr lang="en-US" dirty="0" smtClean="0"/>
          </a:p>
          <a:p>
            <a:pPr lvl="1"/>
            <a:r>
              <a:rPr lang="en-US" dirty="0" smtClean="0"/>
              <a:t>US </a:t>
            </a:r>
            <a:r>
              <a:rPr lang="en-US" dirty="0"/>
              <a:t>Declassified Documents Online (DDO), </a:t>
            </a:r>
            <a:endParaRPr lang="en-US" dirty="0" smtClean="0"/>
          </a:p>
          <a:p>
            <a:pPr lvl="1"/>
            <a:r>
              <a:rPr lang="en-US" dirty="0" smtClean="0"/>
              <a:t>Kissinger </a:t>
            </a:r>
            <a:r>
              <a:rPr lang="en-US" dirty="0"/>
              <a:t>Telephone Conversations, </a:t>
            </a:r>
            <a:endParaRPr lang="en-US" dirty="0" smtClean="0"/>
          </a:p>
          <a:p>
            <a:pPr lvl="1"/>
            <a:r>
              <a:rPr lang="en-US" dirty="0" smtClean="0"/>
              <a:t>Clinton E-Mail,</a:t>
            </a:r>
          </a:p>
          <a:p>
            <a:pPr lvl="1"/>
            <a:r>
              <a:rPr lang="en-US" dirty="0" smtClean="0"/>
              <a:t>UK </a:t>
            </a:r>
            <a:r>
              <a:rPr lang="en-US" dirty="0"/>
              <a:t>Cabinet </a:t>
            </a:r>
            <a:r>
              <a:rPr lang="en-US" dirty="0" smtClean="0"/>
              <a:t>Papers.</a:t>
            </a:r>
          </a:p>
          <a:p>
            <a:r>
              <a:rPr lang="pt-BR" dirty="0" smtClean="0"/>
              <a:t>Principais ferramentas</a:t>
            </a:r>
            <a:r>
              <a:rPr lang="pt-BR" dirty="0"/>
              <a:t>:  Python e MySQL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507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 smtClean="0"/>
              <a:t>Os documentos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389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Dimensões</a:t>
            </a:r>
          </a:p>
          <a:p>
            <a:pPr lvl="1"/>
            <a:r>
              <a:rPr lang="pt-BR" dirty="0" smtClean="0"/>
              <a:t>+10 mil </a:t>
            </a:r>
            <a:r>
              <a:rPr lang="pt-BR" dirty="0"/>
              <a:t>documentos</a:t>
            </a:r>
          </a:p>
          <a:p>
            <a:pPr lvl="1"/>
            <a:r>
              <a:rPr lang="pt-BR" dirty="0"/>
              <a:t>+</a:t>
            </a:r>
            <a:r>
              <a:rPr lang="pt-BR" dirty="0" smtClean="0"/>
              <a:t>66 mil </a:t>
            </a:r>
            <a:r>
              <a:rPr lang="pt-BR" dirty="0"/>
              <a:t>páginas</a:t>
            </a:r>
          </a:p>
          <a:p>
            <a:pPr lvl="1"/>
            <a:r>
              <a:rPr lang="pt-BR" dirty="0"/>
              <a:t>+14 milhões de tokens/palavras (dicionarizados ou não)</a:t>
            </a:r>
          </a:p>
          <a:p>
            <a:pPr lvl="1"/>
            <a:r>
              <a:rPr lang="pt-BR" dirty="0"/>
              <a:t>5 idiomas, principalmente português</a:t>
            </a:r>
          </a:p>
          <a:p>
            <a:pPr lvl="0"/>
            <a:r>
              <a:rPr lang="pt-BR" dirty="0"/>
              <a:t>Formatos</a:t>
            </a:r>
          </a:p>
          <a:p>
            <a:pPr lvl="1"/>
            <a:r>
              <a:rPr lang="pt-BR" dirty="0"/>
              <a:t>Documentos físicos</a:t>
            </a:r>
          </a:p>
          <a:p>
            <a:pPr lvl="1"/>
            <a:r>
              <a:rPr lang="pt-BR" dirty="0"/>
              <a:t>Imagens (.tif e .jpg)</a:t>
            </a:r>
          </a:p>
          <a:p>
            <a:pPr lvl="1"/>
            <a:r>
              <a:rPr lang="pt-BR" dirty="0"/>
              <a:t>Textos (.txt)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239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Etapas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4.1 </a:t>
            </a:r>
            <a:r>
              <a:rPr lang="en-US" dirty="0" smtClean="0"/>
              <a:t>  </a:t>
            </a:r>
            <a:r>
              <a:rPr lang="pt-BR" dirty="0" smtClean="0"/>
              <a:t>Digitalização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4.2   </a:t>
            </a:r>
            <a:r>
              <a:rPr lang="en-US" dirty="0"/>
              <a:t>OCR </a:t>
            </a:r>
          </a:p>
          <a:p>
            <a:pPr marL="0" indent="0">
              <a:buNone/>
            </a:pPr>
            <a:r>
              <a:rPr lang="en-US" dirty="0"/>
              <a:t>4.3 </a:t>
            </a:r>
            <a:r>
              <a:rPr lang="en-US" dirty="0" smtClean="0"/>
              <a:t>  </a:t>
            </a:r>
            <a:r>
              <a:rPr lang="pt-BR" dirty="0" smtClean="0"/>
              <a:t>Limpeza de dados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4.4   </a:t>
            </a:r>
            <a:r>
              <a:rPr lang="pt-BR" dirty="0" smtClean="0"/>
              <a:t>Modelagem </a:t>
            </a:r>
            <a:r>
              <a:rPr lang="pt-BR" dirty="0"/>
              <a:t>de tópicos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4.5   </a:t>
            </a:r>
            <a:r>
              <a:rPr lang="pt-BR" dirty="0"/>
              <a:t>Extração de Entidades</a:t>
            </a:r>
          </a:p>
          <a:p>
            <a:pPr marL="0" indent="0">
              <a:buNone/>
            </a:pPr>
            <a:r>
              <a:rPr lang="pt-BR" dirty="0" smtClean="0"/>
              <a:t>4.6   </a:t>
            </a:r>
            <a:r>
              <a:rPr lang="pt-BR" dirty="0"/>
              <a:t>Integração </a:t>
            </a:r>
            <a:r>
              <a:rPr lang="pt-BR" dirty="0" smtClean="0"/>
              <a:t>dos resultados ao History-Lab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6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77825"/>
            <a:ext cx="10515600" cy="1325563"/>
          </a:xfrm>
        </p:spPr>
        <p:txBody>
          <a:bodyPr/>
          <a:lstStyle/>
          <a:p>
            <a:r>
              <a:rPr lang="pt-BR" dirty="0" smtClean="0"/>
              <a:t>Digitalização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38326"/>
            <a:ext cx="10515600" cy="4689474"/>
          </a:xfrm>
        </p:spPr>
        <p:txBody>
          <a:bodyPr>
            <a:normAutofit/>
          </a:bodyPr>
          <a:lstStyle/>
          <a:p>
            <a:r>
              <a:rPr lang="pt-BR" dirty="0" smtClean="0"/>
              <a:t>Em 2009, foi contratado o serviço para digitalizar cada documento da série MRE da coleção Antonio Azeredo da Silveira.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17E56-845D-4A7A-953E-A42BF8583D6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000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Computer vision and OCR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OCR: Optical Character Recognition.</a:t>
            </a:r>
          </a:p>
          <a:p>
            <a:r>
              <a:rPr lang="pt-BR" dirty="0" smtClean="0"/>
              <a:t>Ferramentas para lidar com imagens de texto:</a:t>
            </a:r>
            <a:endParaRPr lang="pt-BR" dirty="0" smtClean="0">
              <a:hlinkClick r:id="rId2"/>
            </a:endParaRPr>
          </a:p>
          <a:p>
            <a:pPr lvl="1"/>
            <a:r>
              <a:rPr lang="pt-BR" dirty="0" smtClean="0">
                <a:hlinkClick r:id="rId2"/>
              </a:rPr>
              <a:t>Tesseract</a:t>
            </a:r>
            <a:endParaRPr lang="pt-BR" dirty="0" smtClean="0"/>
          </a:p>
          <a:p>
            <a:pPr lvl="1"/>
            <a:r>
              <a:rPr lang="pt-BR" dirty="0" smtClean="0">
                <a:hlinkClick r:id="rId3"/>
              </a:rPr>
              <a:t>Cloud </a:t>
            </a:r>
            <a:r>
              <a:rPr lang="pt-BR" dirty="0">
                <a:hlinkClick r:id="rId3"/>
              </a:rPr>
              <a:t>Vision </a:t>
            </a:r>
            <a:r>
              <a:rPr lang="pt-BR" dirty="0" smtClean="0">
                <a:hlinkClick r:id="rId3"/>
              </a:rPr>
              <a:t>API</a:t>
            </a:r>
            <a:endParaRPr lang="pt-BR" dirty="0" smtClean="0"/>
          </a:p>
          <a:p>
            <a:pPr lvl="1"/>
            <a:r>
              <a:rPr lang="pt-BR" dirty="0" smtClean="0"/>
              <a:t>Para manuscritos: </a:t>
            </a:r>
            <a:r>
              <a:rPr lang="pt-BR" dirty="0" smtClean="0">
                <a:hlinkClick r:id="rId4"/>
              </a:rPr>
              <a:t>Transkribus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98100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9101</TotalTime>
  <Words>896</Words>
  <Application>Microsoft Office PowerPoint</Application>
  <PresentationFormat>Widescreen</PresentationFormat>
  <Paragraphs>140</Paragraphs>
  <Slides>26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 Unicode MS</vt:lpstr>
      <vt:lpstr>Arial</vt:lpstr>
      <vt:lpstr>Bitter</vt:lpstr>
      <vt:lpstr>Calibri</vt:lpstr>
      <vt:lpstr>Calibri Light</vt:lpstr>
      <vt:lpstr>Century Gothic</vt:lpstr>
      <vt:lpstr>Tema do Office</vt:lpstr>
      <vt:lpstr> Text data sobress • Hugo Barreto Marcelo B. Barata Ribeiro   </vt:lpstr>
      <vt:lpstr>Sumário da apresentação</vt:lpstr>
      <vt:lpstr>PowerPoint Presentation</vt:lpstr>
      <vt:lpstr>Modelos de similaridade</vt:lpstr>
      <vt:lpstr>O projeto</vt:lpstr>
      <vt:lpstr>Os documentos</vt:lpstr>
      <vt:lpstr>Etapas</vt:lpstr>
      <vt:lpstr>Digitalização</vt:lpstr>
      <vt:lpstr>Computer vision and OCR</vt:lpstr>
      <vt:lpstr>PowerPoint Presentation</vt:lpstr>
      <vt:lpstr>PowerPoint Presentation</vt:lpstr>
      <vt:lpstr>PowerPoint Presentation</vt:lpstr>
      <vt:lpstr>Limpeza de Dados</vt:lpstr>
      <vt:lpstr>PowerPoint Presentation</vt:lpstr>
      <vt:lpstr>Modelagem de Tópicos</vt:lpstr>
      <vt:lpstr>Modelagem de Tópicos</vt:lpstr>
      <vt:lpstr>Modelagem de Tópicos</vt:lpstr>
      <vt:lpstr>PowerPoint Presentation</vt:lpstr>
      <vt:lpstr>Validação</vt:lpstr>
      <vt:lpstr>PowerPoint Presentation</vt:lpstr>
      <vt:lpstr>Natural Language Processing</vt:lpstr>
      <vt:lpstr>PowerPoint Presentation</vt:lpstr>
      <vt:lpstr>Resultados</vt:lpstr>
      <vt:lpstr>Integração ao History-Lab</vt:lpstr>
      <vt:lpstr>Visualização</vt:lpstr>
      <vt:lpstr>Obrigado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CPDOC + History-Lab</dc:title>
  <dc:creator>Marcelo Bianchi Barata Ribeiro</dc:creator>
  <cp:lastModifiedBy>MARCELO BIANCHI BARATA RIBEIRO</cp:lastModifiedBy>
  <cp:revision>231</cp:revision>
  <dcterms:created xsi:type="dcterms:W3CDTF">2016-09-21T18:19:40Z</dcterms:created>
  <dcterms:modified xsi:type="dcterms:W3CDTF">2019-08-14T17:56:01Z</dcterms:modified>
</cp:coreProperties>
</file>